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sldIdLst>
    <p:sldId id="256" r:id="rId3"/>
    <p:sldId id="257" r:id="rId4"/>
    <p:sldId id="258" r:id="rId5"/>
    <p:sldId id="259" r:id="rId6"/>
    <p:sldId id="261" r:id="rId7"/>
    <p:sldId id="260" r:id="rId8"/>
    <p:sldId id="263" r:id="rId9"/>
    <p:sldId id="264" r:id="rId10"/>
    <p:sldId id="265" r:id="rId11"/>
    <p:sldId id="266" r:id="rId12"/>
    <p:sldId id="267" r:id="rId13"/>
    <p:sldId id="262" r:id="rId14"/>
    <p:sldId id="268" r:id="rId15"/>
  </p:sldIdLst>
  <p:sldSz cx="9144000" cy="6858000" type="screen4x3"/>
  <p:notesSz cx="6858000" cy="9144000"/>
  <p:custDataLst>
    <p:custData r:id="rId1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408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BFAB4-ADC9-44A7-B915-D68FC621AC69}" type="datetimeFigureOut">
              <a:rPr lang="en-US" smtClean="0"/>
              <a:t>5/3/2016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D60BE7-074E-43C8-9A3E-E64CA337380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BFAB4-ADC9-44A7-B915-D68FC621AC69}" type="datetimeFigureOut">
              <a:rPr lang="en-US" smtClean="0"/>
              <a:t>5/3/2016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60BE7-074E-43C8-9A3E-E64CA33738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BFAB4-ADC9-44A7-B915-D68FC621AC69}" type="datetimeFigureOut">
              <a:rPr lang="en-US" smtClean="0"/>
              <a:t>5/3/2016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60BE7-074E-43C8-9A3E-E64CA33738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BFAB4-ADC9-44A7-B915-D68FC621AC69}" type="datetimeFigureOut">
              <a:rPr lang="en-US" smtClean="0"/>
              <a:t>5/3/2016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60BE7-074E-43C8-9A3E-E64CA33738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BFAB4-ADC9-44A7-B915-D68FC621AC69}" type="datetimeFigureOut">
              <a:rPr lang="en-US" smtClean="0"/>
              <a:t>5/3/2016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60BE7-074E-43C8-9A3E-E64CA337380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BFAB4-ADC9-44A7-B915-D68FC621AC69}" type="datetimeFigureOut">
              <a:rPr lang="en-US" smtClean="0"/>
              <a:t>5/3/2016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60BE7-074E-43C8-9A3E-E64CA337380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BFAB4-ADC9-44A7-B915-D68FC621AC69}" type="datetimeFigureOut">
              <a:rPr lang="en-US" smtClean="0"/>
              <a:t>5/3/2016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60BE7-074E-43C8-9A3E-E64CA337380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BFAB4-ADC9-44A7-B915-D68FC621AC69}" type="datetimeFigureOut">
              <a:rPr lang="en-US" smtClean="0"/>
              <a:t>5/3/2016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60BE7-074E-43C8-9A3E-E64CA33738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BFAB4-ADC9-44A7-B915-D68FC621AC69}" type="datetimeFigureOut">
              <a:rPr lang="en-US" smtClean="0"/>
              <a:t>5/3/2016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60BE7-074E-43C8-9A3E-E64CA33738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BFAB4-ADC9-44A7-B915-D68FC621AC69}" type="datetimeFigureOut">
              <a:rPr lang="en-US" smtClean="0"/>
              <a:t>5/3/2016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60BE7-074E-43C8-9A3E-E64CA33738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BFAB4-ADC9-44A7-B915-D68FC621AC69}" type="datetimeFigureOut">
              <a:rPr lang="en-US" smtClean="0"/>
              <a:t>5/3/2016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60BE7-074E-43C8-9A3E-E64CA337380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C40BFAB4-ADC9-44A7-B915-D68FC621AC69}" type="datetimeFigureOut">
              <a:rPr lang="en-US" smtClean="0"/>
              <a:t>5/3/2016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12D60BE7-074E-43C8-9A3E-E64CA337380A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17.png"/><Relationship Id="rId7" Type="http://schemas.openxmlformats.org/officeDocument/2006/relationships/image" Target="../media/image2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4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10" Type="http://schemas.openxmlformats.org/officeDocument/2006/relationships/image" Target="../media/image5.png"/><Relationship Id="rId9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10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0.png"/><Relationship Id="rId4" Type="http://schemas.openxmlformats.org/officeDocument/2006/relationships/image" Target="../media/image1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Solving Quadratic Equations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Tammy Wallace</a:t>
            </a:r>
          </a:p>
          <a:p>
            <a:r>
              <a:rPr lang="en-US" dirty="0" smtClean="0"/>
              <a:t>Varina High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780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4400" dirty="0" smtClean="0"/>
              <a:t>Given the solution, {-4, 2}, what is the quadratic equation.</a:t>
            </a:r>
            <a:endParaRPr 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85000" lnSpcReduction="10000"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Lets work backwards.  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𝑥</m:t>
                    </m:r>
                    <m:r>
                      <a:rPr lang="en-US" b="0" i="1" smtClean="0">
                        <a:latin typeface="Cambria Math"/>
                      </a:rPr>
                      <m:t>=−4</m:t>
                    </m:r>
                  </m:oMath>
                </a14:m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𝑥</m:t>
                    </m:r>
                    <m:r>
                      <a:rPr lang="en-US" b="0" i="1" smtClean="0">
                        <a:latin typeface="Cambria Math"/>
                      </a:rPr>
                      <m:t>=2</m:t>
                    </m:r>
                  </m:oMath>
                </a14:m>
                <a:endParaRPr lang="en-US" b="0" dirty="0" smtClean="0"/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:r>
                  <a:rPr lang="en-US" dirty="0" smtClean="0"/>
                  <a:t>Therefore,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  <m:r>
                          <a:rPr lang="en-US" b="0" i="1" smtClean="0">
                            <a:latin typeface="Cambria Math"/>
                          </a:rPr>
                          <m:t>+4</m:t>
                        </m:r>
                      </m:e>
                    </m:d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  <m:r>
                          <a:rPr lang="en-US" b="0" i="1" smtClean="0">
                            <a:latin typeface="Cambria Math"/>
                          </a:rPr>
                          <m:t>−2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=0</m:t>
                    </m:r>
                  </m:oMath>
                </a14:m>
                <a:endParaRPr lang="en-US" dirty="0" smtClean="0"/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:r>
                  <a:rPr lang="en-US" dirty="0" smtClean="0"/>
                  <a:t>Multiply the binomials</a:t>
                </a:r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−2</m:t>
                      </m:r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  <m:r>
                        <a:rPr lang="en-US" b="0" i="1" smtClean="0">
                          <a:latin typeface="Cambria Math"/>
                        </a:rPr>
                        <m:t>+4</m:t>
                      </m:r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  <m:r>
                        <a:rPr lang="en-US" b="0" i="1" smtClean="0">
                          <a:latin typeface="Cambria Math"/>
                        </a:rPr>
                        <m:t>−8</m:t>
                      </m:r>
                    </m:oMath>
                  </m:oMathPara>
                </a14:m>
                <a:endParaRPr lang="en-US" dirty="0" smtClean="0"/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500" b="1" i="1" u="sng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500" b="1" i="1" u="sng" smtClean="0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3500" b="1" i="1" u="sng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3500" b="1" i="1" u="sng" smtClean="0">
                          <a:latin typeface="Cambria Math"/>
                        </a:rPr>
                        <m:t>+</m:t>
                      </m:r>
                      <m:r>
                        <a:rPr lang="en-US" sz="3500" b="1" i="1" u="sng" smtClean="0">
                          <a:latin typeface="Cambria Math"/>
                        </a:rPr>
                        <m:t>𝟐</m:t>
                      </m:r>
                      <m:r>
                        <a:rPr lang="en-US" sz="3500" b="1" i="1" u="sng" smtClean="0">
                          <a:latin typeface="Cambria Math"/>
                        </a:rPr>
                        <m:t>𝒙</m:t>
                      </m:r>
                      <m:r>
                        <a:rPr lang="en-US" sz="3500" b="1" i="1" u="sng" smtClean="0">
                          <a:latin typeface="Cambria Math"/>
                        </a:rPr>
                        <m:t>−</m:t>
                      </m:r>
                      <m:r>
                        <a:rPr lang="en-US" sz="3500" b="1" i="1" u="sng" smtClean="0">
                          <a:latin typeface="Cambria Math"/>
                        </a:rPr>
                        <m:t>𝟖</m:t>
                      </m:r>
                    </m:oMath>
                  </m:oMathPara>
                </a14:m>
                <a:endParaRPr lang="en-US" sz="3500" b="1" u="sng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2"/>
                <a:stretch>
                  <a:fillRect l="-741" t="-14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1752600" y="2514600"/>
                <a:ext cx="129540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solidFill>
                            <a:schemeClr val="tx2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400" b="0" i="1" dirty="0" smtClean="0">
                          <a:solidFill>
                            <a:schemeClr val="tx2"/>
                          </a:solidFill>
                          <a:latin typeface="Cambria Math"/>
                        </a:rPr>
                        <m:t>=−4</m:t>
                      </m:r>
                    </m:oMath>
                  </m:oMathPara>
                </a14:m>
                <a:endParaRPr lang="en-US" sz="2400" b="0" dirty="0" smtClean="0">
                  <a:solidFill>
                    <a:schemeClr val="tx2"/>
                  </a:solidFill>
                </a:endParaRPr>
              </a:p>
              <a:p>
                <a:endParaRPr lang="en-US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2514600"/>
                <a:ext cx="1295400" cy="73866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676400" y="2839814"/>
                <a:ext cx="129540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0" dirty="0" smtClean="0">
                    <a:solidFill>
                      <a:schemeClr val="tx2"/>
                    </a:solidFill>
                  </a:rPr>
                  <a:t>+4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solidFill>
                          <a:schemeClr val="tx2"/>
                        </a:solidFill>
                        <a:latin typeface="Cambria Math"/>
                      </a:rPr>
                      <m:t>=+4</m:t>
                    </m:r>
                  </m:oMath>
                </a14:m>
                <a:endParaRPr lang="en-US" sz="2400" b="0" dirty="0" smtClean="0">
                  <a:solidFill>
                    <a:schemeClr val="tx2"/>
                  </a:solidFill>
                </a:endParaRPr>
              </a:p>
              <a:p>
                <a:endParaRPr lang="en-US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76400" y="2839814"/>
                <a:ext cx="1295400" cy="738664"/>
              </a:xfrm>
              <a:prstGeom prst="rect">
                <a:avLst/>
              </a:prstGeom>
              <a:blipFill rotWithShape="1">
                <a:blip r:embed="rId4"/>
                <a:stretch>
                  <a:fillRect l="-7042" t="-66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Connector 6"/>
          <p:cNvCxnSpPr/>
          <p:nvPr/>
        </p:nvCxnSpPr>
        <p:spPr>
          <a:xfrm>
            <a:off x="1447800" y="3253264"/>
            <a:ext cx="16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219200" y="3200400"/>
                <a:ext cx="167640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chemeClr val="tx2"/>
                          </a:solidFill>
                          <a:latin typeface="Cambria Math"/>
                        </a:rPr>
                        <m:t>+4=0</m:t>
                      </m:r>
                    </m:oMath>
                  </m:oMathPara>
                </a14:m>
                <a:endParaRPr lang="en-US" sz="2400" b="0" dirty="0" smtClean="0">
                  <a:solidFill>
                    <a:schemeClr val="tx2"/>
                  </a:solidFill>
                </a:endParaRPr>
              </a:p>
              <a:p>
                <a:endParaRPr lang="en-US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19200" y="3200400"/>
                <a:ext cx="1676400" cy="73866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5638800" y="2438400"/>
                <a:ext cx="12954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solidFill>
                            <a:schemeClr val="tx2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400" b="0" i="1" dirty="0" smtClean="0">
                          <a:solidFill>
                            <a:schemeClr val="tx2"/>
                          </a:solidFill>
                          <a:latin typeface="Cambria Math"/>
                        </a:rPr>
                        <m:t>=2</m:t>
                      </m:r>
                    </m:oMath>
                  </m:oMathPara>
                </a14:m>
                <a:endParaRPr lang="en-US" sz="2400" b="0" dirty="0" smtClean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800" y="2438400"/>
                <a:ext cx="1295400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5562600" y="2763614"/>
                <a:ext cx="182880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tx2"/>
                    </a:solidFill>
                  </a:rPr>
                  <a:t>   -2</a:t>
                </a:r>
                <a:r>
                  <a:rPr lang="en-US" sz="2400" b="0" dirty="0" smtClean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en-US" sz="2400" b="0" i="1" dirty="0" smtClean="0">
                        <a:solidFill>
                          <a:schemeClr val="tx2"/>
                        </a:solidFill>
                        <a:latin typeface="Cambria Math"/>
                      </a:rPr>
                      <m:t>−2</m:t>
                    </m:r>
                  </m:oMath>
                </a14:m>
                <a:endParaRPr lang="en-US" sz="2400" b="0" dirty="0" smtClean="0">
                  <a:solidFill>
                    <a:schemeClr val="tx2"/>
                  </a:solidFill>
                </a:endParaRPr>
              </a:p>
              <a:p>
                <a:endParaRPr lang="en-US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2600" y="2763614"/>
                <a:ext cx="1828800" cy="738664"/>
              </a:xfrm>
              <a:prstGeom prst="rect">
                <a:avLst/>
              </a:prstGeom>
              <a:blipFill rotWithShape="1">
                <a:blip r:embed="rId7"/>
                <a:stretch>
                  <a:fillRect t="-6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Straight Connector 11"/>
          <p:cNvCxnSpPr/>
          <p:nvPr/>
        </p:nvCxnSpPr>
        <p:spPr>
          <a:xfrm>
            <a:off x="5486400" y="3177064"/>
            <a:ext cx="16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5257800" y="3124200"/>
                <a:ext cx="167640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chemeClr val="tx2"/>
                          </a:solidFill>
                          <a:latin typeface="Cambria Math"/>
                        </a:rPr>
                        <m:t>−2=0</m:t>
                      </m:r>
                    </m:oMath>
                  </m:oMathPara>
                </a14:m>
                <a:endParaRPr lang="en-US" sz="2400" b="0" dirty="0" smtClean="0">
                  <a:solidFill>
                    <a:schemeClr val="tx2"/>
                  </a:solidFill>
                </a:endParaRPr>
              </a:p>
              <a:p>
                <a:endParaRPr lang="en-US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800" y="3124200"/>
                <a:ext cx="1676400" cy="738664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4666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0" grpId="0"/>
      <p:bldP spid="11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en-US" sz="4400" dirty="0" smtClean="0"/>
              <a:t>Given the graph, what is the quadratic equation.</a:t>
            </a:r>
            <a:endParaRPr lang="en-US" sz="4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343400" y="1600201"/>
                <a:ext cx="3886200" cy="4114800"/>
              </a:xfrm>
            </p:spPr>
            <p:txBody>
              <a:bodyPr>
                <a:normAutofit fontScale="77500" lnSpcReduction="20000"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Where are the solutions?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𝑥</m:t>
                    </m:r>
                    <m:r>
                      <a:rPr lang="en-US" b="0" i="1" smtClean="0">
                        <a:latin typeface="Cambria Math"/>
                      </a:rPr>
                      <m:t>=−2</m:t>
                    </m:r>
                  </m:oMath>
                </a14:m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𝑥</m:t>
                    </m:r>
                    <m:r>
                      <a:rPr lang="en-US" b="0" i="1" smtClean="0">
                        <a:latin typeface="Cambria Math"/>
                      </a:rPr>
                      <m:t>=3</m:t>
                    </m:r>
                  </m:oMath>
                </a14:m>
                <a:endParaRPr lang="en-US" b="0" dirty="0" smtClean="0"/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:r>
                  <a:rPr lang="en-US" dirty="0" smtClean="0"/>
                  <a:t>Therefore,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  <m:r>
                          <a:rPr lang="en-US" b="0" i="1" smtClean="0">
                            <a:latin typeface="Cambria Math"/>
                          </a:rPr>
                          <m:t>+2</m:t>
                        </m:r>
                      </m:e>
                    </m:d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  <m:r>
                          <a:rPr lang="en-US" b="0" i="1" smtClean="0">
                            <a:latin typeface="Cambria Math"/>
                          </a:rPr>
                          <m:t>−3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=0</m:t>
                    </m:r>
                  </m:oMath>
                </a14:m>
                <a:endParaRPr lang="en-US" dirty="0" smtClean="0"/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:r>
                  <a:rPr lang="en-US" dirty="0" smtClean="0"/>
                  <a:t>Multiply the binomials</a:t>
                </a:r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−3</m:t>
                      </m:r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  <m:r>
                        <a:rPr lang="en-US" b="0" i="1" smtClean="0">
                          <a:latin typeface="Cambria Math"/>
                        </a:rPr>
                        <m:t>+2</m:t>
                      </m:r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  <m:r>
                        <a:rPr lang="en-US" b="0" i="1" smtClean="0">
                          <a:latin typeface="Cambria Math"/>
                        </a:rPr>
                        <m:t>−6</m:t>
                      </m:r>
                    </m:oMath>
                  </m:oMathPara>
                </a14:m>
                <a:endParaRPr lang="en-US" dirty="0" smtClean="0"/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sz="3500" b="1" i="1" u="sng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3500" b="1" i="1" u="sng" smtClean="0"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3500" b="1" i="1" u="sng" smtClean="0"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3500" b="1" i="1" u="sng" smtClean="0">
                          <a:latin typeface="Cambria Math"/>
                        </a:rPr>
                        <m:t>−</m:t>
                      </m:r>
                      <m:r>
                        <a:rPr lang="en-US" sz="3500" b="1" i="1" u="sng" smtClean="0">
                          <a:latin typeface="Cambria Math"/>
                        </a:rPr>
                        <m:t>𝒙</m:t>
                      </m:r>
                      <m:r>
                        <a:rPr lang="en-US" sz="3500" b="1" i="1" u="sng" smtClean="0">
                          <a:latin typeface="Cambria Math"/>
                        </a:rPr>
                        <m:t>−</m:t>
                      </m:r>
                      <m:r>
                        <a:rPr lang="en-US" sz="3500" b="1" i="1" u="sng" smtClean="0">
                          <a:latin typeface="Cambria Math"/>
                        </a:rPr>
                        <m:t>𝟔</m:t>
                      </m:r>
                    </m:oMath>
                  </m:oMathPara>
                </a14:m>
                <a:endParaRPr lang="en-US" sz="3500" b="1" u="sng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343400" y="1600201"/>
                <a:ext cx="3886200" cy="4114800"/>
              </a:xfrm>
              <a:blipFill rotWithShape="1">
                <a:blip r:embed="rId2"/>
                <a:stretch>
                  <a:fillRect l="-1570" t="-222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4800600" y="2057400"/>
                <a:ext cx="129540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solidFill>
                            <a:schemeClr val="tx2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400" b="0" i="1" dirty="0" smtClean="0">
                          <a:solidFill>
                            <a:schemeClr val="tx2"/>
                          </a:solidFill>
                          <a:latin typeface="Cambria Math"/>
                        </a:rPr>
                        <m:t>=−2</m:t>
                      </m:r>
                    </m:oMath>
                  </m:oMathPara>
                </a14:m>
                <a:endParaRPr lang="en-US" sz="2400" b="0" dirty="0" smtClean="0">
                  <a:solidFill>
                    <a:schemeClr val="tx2"/>
                  </a:solidFill>
                </a:endParaRPr>
              </a:p>
              <a:p>
                <a:endParaRPr lang="en-US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00600" y="2057400"/>
                <a:ext cx="1295400" cy="73866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4724400" y="2382614"/>
                <a:ext cx="129540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b="0" dirty="0" smtClean="0">
                    <a:solidFill>
                      <a:schemeClr val="tx2"/>
                    </a:solidFill>
                  </a:rPr>
                  <a:t>+2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solidFill>
                          <a:schemeClr val="tx2"/>
                        </a:solidFill>
                        <a:latin typeface="Cambria Math"/>
                      </a:rPr>
                      <m:t>=+2</m:t>
                    </m:r>
                  </m:oMath>
                </a14:m>
                <a:endParaRPr lang="en-US" sz="2400" b="0" dirty="0" smtClean="0">
                  <a:solidFill>
                    <a:schemeClr val="tx2"/>
                  </a:solidFill>
                </a:endParaRPr>
              </a:p>
              <a:p>
                <a:endParaRPr lang="en-US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24400" y="2382614"/>
                <a:ext cx="1295400" cy="738664"/>
              </a:xfrm>
              <a:prstGeom prst="rect">
                <a:avLst/>
              </a:prstGeom>
              <a:blipFill rotWithShape="1">
                <a:blip r:embed="rId4"/>
                <a:stretch>
                  <a:fillRect l="-7042" t="-66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Connector 6"/>
          <p:cNvCxnSpPr/>
          <p:nvPr/>
        </p:nvCxnSpPr>
        <p:spPr>
          <a:xfrm>
            <a:off x="4495800" y="2796064"/>
            <a:ext cx="16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343400" y="2819400"/>
                <a:ext cx="167640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chemeClr val="tx2"/>
                          </a:solidFill>
                          <a:latin typeface="Cambria Math"/>
                        </a:rPr>
                        <m:t>+2=0</m:t>
                      </m:r>
                    </m:oMath>
                  </m:oMathPara>
                </a14:m>
                <a:endParaRPr lang="en-US" sz="2400" b="0" dirty="0" smtClean="0">
                  <a:solidFill>
                    <a:schemeClr val="tx2"/>
                  </a:solidFill>
                </a:endParaRPr>
              </a:p>
              <a:p>
                <a:endParaRPr lang="en-US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3400" y="2819400"/>
                <a:ext cx="1676400" cy="73866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6781800" y="1981200"/>
                <a:ext cx="129540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dirty="0" smtClean="0">
                          <a:solidFill>
                            <a:schemeClr val="tx2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400" b="0" i="1" dirty="0" smtClean="0">
                          <a:solidFill>
                            <a:schemeClr val="tx2"/>
                          </a:solidFill>
                          <a:latin typeface="Cambria Math"/>
                        </a:rPr>
                        <m:t>=3</m:t>
                      </m:r>
                    </m:oMath>
                  </m:oMathPara>
                </a14:m>
                <a:endParaRPr lang="en-US" sz="2400" b="0" dirty="0" smtClean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1800" y="1981200"/>
                <a:ext cx="1295400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6705600" y="2306414"/>
                <a:ext cx="182880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tx2"/>
                    </a:solidFill>
                  </a:rPr>
                  <a:t>   -3</a:t>
                </a:r>
                <a:r>
                  <a:rPr lang="en-US" sz="2400" b="0" dirty="0" smtClean="0">
                    <a:solidFill>
                      <a:schemeClr val="tx2"/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solidFill>
                          <a:schemeClr val="tx2"/>
                        </a:solidFill>
                        <a:latin typeface="Cambria Math"/>
                      </a:rPr>
                      <m:t>=</m:t>
                    </m:r>
                    <m:r>
                      <a:rPr lang="en-US" sz="2400" b="0" i="1" dirty="0" smtClean="0">
                        <a:solidFill>
                          <a:schemeClr val="tx2"/>
                        </a:solidFill>
                        <a:latin typeface="Cambria Math"/>
                      </a:rPr>
                      <m:t>−3</m:t>
                    </m:r>
                  </m:oMath>
                </a14:m>
                <a:endParaRPr lang="en-US" sz="2400" b="0" dirty="0" smtClean="0">
                  <a:solidFill>
                    <a:schemeClr val="tx2"/>
                  </a:solidFill>
                </a:endParaRPr>
              </a:p>
              <a:p>
                <a:endParaRPr lang="en-US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5600" y="2306414"/>
                <a:ext cx="1828800" cy="738664"/>
              </a:xfrm>
              <a:prstGeom prst="rect">
                <a:avLst/>
              </a:prstGeom>
              <a:blipFill rotWithShape="1">
                <a:blip r:embed="rId7"/>
                <a:stretch>
                  <a:fillRect t="-655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Straight Connector 11"/>
          <p:cNvCxnSpPr/>
          <p:nvPr/>
        </p:nvCxnSpPr>
        <p:spPr>
          <a:xfrm>
            <a:off x="6629400" y="2719864"/>
            <a:ext cx="16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6400800" y="2667000"/>
                <a:ext cx="167640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chemeClr val="tx2"/>
                          </a:solidFill>
                          <a:latin typeface="Cambria Math"/>
                        </a:rPr>
                        <m:t>−3=0</m:t>
                      </m:r>
                    </m:oMath>
                  </m:oMathPara>
                </a14:m>
                <a:endParaRPr lang="en-US" sz="2400" b="0" dirty="0" smtClean="0">
                  <a:solidFill>
                    <a:schemeClr val="tx2"/>
                  </a:solidFill>
                </a:endParaRPr>
              </a:p>
              <a:p>
                <a:endParaRPr lang="en-US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0800" y="2667000"/>
                <a:ext cx="1676400" cy="738664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07" b="18396"/>
          <a:stretch/>
        </p:blipFill>
        <p:spPr bwMode="auto">
          <a:xfrm>
            <a:off x="457200" y="1576388"/>
            <a:ext cx="3968143" cy="398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val 13"/>
          <p:cNvSpPr/>
          <p:nvPr/>
        </p:nvSpPr>
        <p:spPr>
          <a:xfrm>
            <a:off x="2362200" y="3968781"/>
            <a:ext cx="117475" cy="1460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101725" y="3962400"/>
            <a:ext cx="117475" cy="1460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00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10" grpId="0"/>
      <p:bldP spid="11" grpId="0"/>
      <p:bldP spid="13" grpId="0"/>
      <p:bldP spid="14" grpId="0" animBg="1"/>
      <p:bldP spid="1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en-US" sz="4400" dirty="0" smtClean="0"/>
              <a:t>Where else can roots be found?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Roots, solutions, x-intercepts or zeros can also be found for linear equations. 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To find the solution of a linear equation, set the equation equal to zero and solve for x.  The answer also can be solved or verified by graphing as well.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90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>
              <a:xfrm>
                <a:off x="304800" y="0"/>
                <a:ext cx="8382000" cy="1600200"/>
              </a:xfrm>
            </p:spPr>
            <p:txBody>
              <a:bodyPr/>
              <a:lstStyle/>
              <a:p>
                <a:pPr>
                  <a:lnSpc>
                    <a:spcPct val="100000"/>
                  </a:lnSpc>
                </a:pPr>
                <a:r>
                  <a:rPr lang="en-US" sz="4000" dirty="0" smtClean="0">
                    <a:effectLst/>
                  </a:rPr>
                  <a:t>Find the solution to </a:t>
                </a:r>
                <a14:m>
                  <m:oMath xmlns:m="http://schemas.openxmlformats.org/officeDocument/2006/math">
                    <m:r>
                      <a:rPr lang="en-US" sz="4000" i="1">
                        <a:effectLst/>
                        <a:latin typeface="Cambria Math"/>
                      </a:rPr>
                      <m:t>𝑦</m:t>
                    </m:r>
                    <m:r>
                      <a:rPr lang="en-US" sz="4000" i="1">
                        <a:effectLst/>
                        <a:latin typeface="Cambria Math"/>
                      </a:rPr>
                      <m:t>=3</m:t>
                    </m:r>
                    <m:r>
                      <a:rPr lang="en-US" sz="4000" b="0" i="1" smtClean="0">
                        <a:effectLst/>
                        <a:latin typeface="Cambria Math"/>
                      </a:rPr>
                      <m:t>𝑥</m:t>
                    </m:r>
                    <m:r>
                      <a:rPr lang="en-US" sz="4000" b="0" i="1" smtClean="0">
                        <a:effectLst/>
                        <a:latin typeface="Cambria Math"/>
                      </a:rPr>
                      <m:t>−6</m:t>
                    </m:r>
                  </m:oMath>
                </a14:m>
                <a:r>
                  <a:rPr lang="en-US" sz="4000" dirty="0">
                    <a:effectLst/>
                  </a:rPr>
                  <a:t>  </a:t>
                </a:r>
                <a:r>
                  <a:rPr lang="en-US" sz="4000" dirty="0" smtClean="0">
                    <a:effectLst/>
                  </a:rPr>
                  <a:t>by factoring and graphing.</a:t>
                </a:r>
                <a:endParaRPr lang="en-US" sz="4000" dirty="0"/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04800" y="0"/>
                <a:ext cx="8382000" cy="1600200"/>
              </a:xfrm>
              <a:blipFill rotWithShape="1">
                <a:blip r:embed="rId2"/>
                <a:stretch>
                  <a:fillRect r="-1455" b="-159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1600200"/>
                <a:ext cx="4038600" cy="4525963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3</m:t>
                      </m:r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  <m:r>
                        <a:rPr lang="en-US" b="0" i="1" smtClean="0">
                          <a:latin typeface="Cambria Math"/>
                        </a:rPr>
                        <m:t>−6=0</m:t>
                      </m:r>
                    </m:oMath>
                  </m:oMathPara>
                </a14:m>
                <a:endParaRPr lang="en-US" dirty="0" smtClean="0"/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3</m:t>
                    </m:r>
                    <m:r>
                      <a:rPr lang="en-US" b="0" i="0" smtClean="0">
                        <a:latin typeface="Cambria Math"/>
                      </a:rPr>
                      <m:t>(</m:t>
                    </m:r>
                    <m:r>
                      <m:rPr>
                        <m:sty m:val="p"/>
                      </m:rPr>
                      <a:rPr lang="en-US">
                        <a:latin typeface="Cambria Math"/>
                      </a:rPr>
                      <m:t>x</m:t>
                    </m:r>
                    <m:r>
                      <a:rPr lang="en-US" b="0" i="0" smtClean="0">
                        <a:latin typeface="Cambria Math"/>
                      </a:rPr>
                      <m:t>−2</m:t>
                    </m:r>
                    <m:r>
                      <a:rPr lang="en-US">
                        <a:latin typeface="Cambria Math"/>
                      </a:rPr>
                      <m:t>)</m:t>
                    </m:r>
                  </m:oMath>
                </a14:m>
                <a:r>
                  <a:rPr lang="en-US" dirty="0" smtClean="0"/>
                  <a:t> = 0</a:t>
                </a:r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3=0</m:t>
                    </m:r>
                  </m:oMath>
                </a14:m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𝑥</m:t>
                        </m:r>
                        <m:r>
                          <a:rPr lang="en-US" b="0" i="1" smtClean="0">
                            <a:latin typeface="Cambria Math"/>
                          </a:rPr>
                          <m:t>−2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=0</m:t>
                    </m:r>
                  </m:oMath>
                </a14:m>
                <a:endParaRPr lang="en-US" dirty="0" smtClean="0"/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/>
                      </a:rPr>
                      <m:t>𝟑</m:t>
                    </m:r>
                    <m:r>
                      <a:rPr lang="en-US" sz="3200" b="1" i="1">
                        <a:latin typeface="Cambria Math"/>
                        <a:ea typeface="Cambria Math"/>
                      </a:rPr>
                      <m:t>≠</m:t>
                    </m:r>
                    <m:r>
                      <a:rPr lang="en-US" sz="3200" b="1" i="1" smtClean="0">
                        <a:latin typeface="Cambria Math"/>
                        <a:ea typeface="Cambria Math"/>
                      </a:rPr>
                      <m:t>𝟎</m:t>
                    </m:r>
                  </m:oMath>
                </a14:m>
                <a:r>
                  <a:rPr lang="en-US" sz="3200" b="1" dirty="0" smtClean="0"/>
                  <a:t> and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/>
                      </a:rPr>
                      <m:t>𝒙</m:t>
                    </m:r>
                    <m:r>
                      <a:rPr lang="en-US" sz="3200" b="1" i="1" smtClean="0">
                        <a:latin typeface="Cambria Math"/>
                      </a:rPr>
                      <m:t>=</m:t>
                    </m:r>
                    <m:r>
                      <a:rPr lang="en-US" sz="3200" b="1" i="1" smtClean="0">
                        <a:latin typeface="Cambria Math"/>
                      </a:rPr>
                      <m:t>𝟐</m:t>
                    </m:r>
                  </m:oMath>
                </a14:m>
                <a:endParaRPr lang="en-US" sz="3200" b="1" dirty="0" smtClean="0"/>
              </a:p>
              <a:p>
                <a:pPr marL="0" indent="0" algn="ctr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1600200"/>
                <a:ext cx="4038600" cy="4525963"/>
              </a:xfr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811" y="1676400"/>
            <a:ext cx="4794331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2590800" y="3771900"/>
                <a:ext cx="1447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</a:rPr>
                        <m:t>+</m:t>
                      </m:r>
                      <m:r>
                        <a:rPr lang="en-US" b="0" i="1" smtClean="0">
                          <a:latin typeface="Cambria Math"/>
                        </a:rPr>
                        <m:t> 2        +2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0800" y="3771900"/>
                <a:ext cx="1447800" cy="36933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1219200" y="4986354"/>
            <a:ext cx="23241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tx2"/>
                </a:solidFill>
                <a:latin typeface="+mj-lt"/>
              </a:rPr>
              <a:t>The solution is {2}</a:t>
            </a:r>
            <a:endParaRPr lang="en-US" sz="2800" b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382" y="1524000"/>
            <a:ext cx="4975760" cy="4391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>
          <a:xfrm>
            <a:off x="6934200" y="3657600"/>
            <a:ext cx="117475" cy="1460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313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Quadratic Equation?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A </a:t>
            </a:r>
            <a:r>
              <a:rPr lang="en-US" b="1" u="sng" dirty="0" smtClean="0"/>
              <a:t>QUADRATIC EQUATION</a:t>
            </a:r>
            <a:r>
              <a:rPr lang="en-US" dirty="0" smtClean="0"/>
              <a:t> is an equation in which the greatest power of any variable is 2. 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The standard form of a quadratic equation is  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 , where a, b, and c are real numbers and a ≠ 0.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457200" y="3200400"/>
                <a:ext cx="297180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sz="2800" b="0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𝑎</m:t>
                      </m:r>
                      <m:sSup>
                        <m:sSupPr>
                          <m:ctrlPr>
                            <a:rPr lang="en-US" sz="2800" b="0" i="1" smtClean="0">
                              <a:solidFill>
                                <a:schemeClr val="tx2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800" b="0" i="1" smtClean="0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sz="2800" b="0" i="1" smtClean="0">
                              <a:solidFill>
                                <a:schemeClr val="tx2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800" b="0" i="1" smtClean="0">
                          <a:solidFill>
                            <a:schemeClr val="tx2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800" b="0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𝑏𝑥</m:t>
                      </m:r>
                      <m:r>
                        <a:rPr lang="en-US" sz="2800" b="0" i="1" smtClean="0">
                          <a:solidFill>
                            <a:schemeClr val="tx2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800" b="0" i="1" smtClean="0">
                          <a:solidFill>
                            <a:schemeClr val="tx2"/>
                          </a:solidFill>
                          <a:latin typeface="Cambria Math"/>
                        </a:rPr>
                        <m:t>𝑐</m:t>
                      </m:r>
                      <m:r>
                        <a:rPr lang="en-US" sz="2800" b="0" i="1" smtClean="0">
                          <a:solidFill>
                            <a:schemeClr val="tx2"/>
                          </a:solidFill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3200400"/>
                <a:ext cx="2971800" cy="52322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4758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/>
          <a:lstStyle/>
          <a:p>
            <a:r>
              <a:rPr lang="en-US" dirty="0" smtClean="0"/>
              <a:t>Quadratic Equations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The </a:t>
            </a:r>
            <a:r>
              <a:rPr lang="en-US" b="1" u="sng" dirty="0"/>
              <a:t>factors</a:t>
            </a:r>
            <a:r>
              <a:rPr lang="en-US" dirty="0"/>
              <a:t> of a quadratic equation in standard from are related </a:t>
            </a:r>
            <a:r>
              <a:rPr lang="en-US" b="1" u="sng" dirty="0"/>
              <a:t>to the x-intercepts of the graph </a:t>
            </a:r>
            <a:r>
              <a:rPr lang="en-US" dirty="0"/>
              <a:t>of its related function.  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Therefore</a:t>
            </a:r>
            <a:r>
              <a:rPr lang="en-US" dirty="0"/>
              <a:t>, </a:t>
            </a:r>
            <a:r>
              <a:rPr lang="en-US" b="1" u="sng" dirty="0"/>
              <a:t>you can find or confirm the factors of a  polynomial by looking  at the x-intercepts of the graph of its related function.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3296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pPr>
                  <a:lnSpc>
                    <a:spcPct val="100000"/>
                  </a:lnSpc>
                </a:pPr>
                <a:r>
                  <a:rPr lang="en-US" sz="4000" dirty="0">
                    <a:effectLst/>
                  </a:rPr>
                  <a:t>Factor </a:t>
                </a:r>
                <a14:m>
                  <m:oMath xmlns:m="http://schemas.openxmlformats.org/officeDocument/2006/math">
                    <m:r>
                      <a:rPr lang="en-US" sz="4000" i="1">
                        <a:effectLst/>
                        <a:latin typeface="Cambria Math"/>
                      </a:rPr>
                      <m:t>𝑦</m:t>
                    </m:r>
                    <m:r>
                      <a:rPr lang="en-US" sz="4000" i="1">
                        <a:effectLst/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i="1">
                            <a:effectLst/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4000" i="1">
                            <a:effectLst/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4000" i="1">
                        <a:effectLst/>
                        <a:latin typeface="Cambria Math"/>
                      </a:rPr>
                      <m:t>+3</m:t>
                    </m:r>
                    <m:r>
                      <a:rPr lang="en-US" sz="4000" i="1">
                        <a:effectLst/>
                        <a:latin typeface="Cambria Math"/>
                      </a:rPr>
                      <m:t>𝑥</m:t>
                    </m:r>
                    <m:r>
                      <a:rPr lang="en-US" sz="4000" i="1">
                        <a:effectLst/>
                        <a:latin typeface="Cambria Math"/>
                      </a:rPr>
                      <m:t>−10</m:t>
                    </m:r>
                  </m:oMath>
                </a14:m>
                <a:r>
                  <a:rPr lang="en-US" sz="4000" dirty="0">
                    <a:effectLst/>
                  </a:rPr>
                  <a:t>.  Then plot the x-intercepts using a calculator</a:t>
                </a:r>
                <a:r>
                  <a:rPr lang="en-US" sz="4000" dirty="0" smtClean="0">
                    <a:effectLst/>
                  </a:rPr>
                  <a:t>.</a:t>
                </a:r>
                <a:endParaRPr lang="en-US" sz="4000" dirty="0"/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 rotWithShape="1">
                <a:blip r:embed="rId2"/>
                <a:stretch>
                  <a:fillRect l="-1407" r="-2963" b="-159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Text Box 6"/>
          <p:cNvSpPr txBox="1"/>
          <p:nvPr/>
        </p:nvSpPr>
        <p:spPr>
          <a:xfrm>
            <a:off x="5603875" y="8521700"/>
            <a:ext cx="533400" cy="647700"/>
          </a:xfrm>
          <a:prstGeom prst="round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>
                <a:effectLst/>
                <a:latin typeface="Franklin Gothic Demi"/>
                <a:ea typeface="Times New Roman"/>
              </a:rPr>
              <a:t> </a:t>
            </a:r>
            <a:endParaRPr lang="en-US" sz="1200">
              <a:effectLst/>
              <a:latin typeface="Times New Roman"/>
              <a:ea typeface="Times New Roman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800">
                <a:effectLst/>
                <a:latin typeface="Franklin Gothic Demi"/>
                <a:ea typeface="Times New Roman"/>
              </a:rPr>
              <a:t> </a:t>
            </a:r>
            <a:endParaRPr lang="en-US" sz="1200">
              <a:effectLst/>
              <a:latin typeface="Times New Roman"/>
              <a:ea typeface="Times New Roman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>
                <a:effectLst/>
                <a:latin typeface="Franklin Gothic Demi"/>
                <a:ea typeface="Times New Roman"/>
              </a:rPr>
              <a:t>____</a:t>
            </a:r>
            <a:endParaRPr lang="en-US" sz="1200">
              <a:effectLst/>
              <a:latin typeface="Times New Roman"/>
              <a:ea typeface="Times New Roman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1600200"/>
                <a:ext cx="4038600" cy="4525963"/>
              </a:xfrm>
            </p:spPr>
            <p:txBody>
              <a:bodyPr>
                <a:normAutofit lnSpcReduction="10000"/>
              </a:bodyPr>
              <a:lstStyle/>
              <a:p>
                <a:pPr marL="0" indent="0" algn="ctr">
                  <a:buNone/>
                </a:pPr>
                <a:r>
                  <a:rPr lang="en-US" dirty="0" smtClean="0"/>
                  <a:t>There is no GCF so continue with factoring the trinomial.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𝑦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=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−2</m:t>
                      </m:r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  <m:r>
                        <a:rPr lang="en-US" b="0" i="0" smtClean="0">
                          <a:latin typeface="Cambria Math"/>
                        </a:rPr>
                        <m:t>+5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/>
                        </a:rPr>
                        <m:t>x</m:t>
                      </m:r>
                      <m:r>
                        <a:rPr lang="en-US" b="0" i="0" smtClean="0">
                          <a:latin typeface="Cambria Math"/>
                        </a:rPr>
                        <m:t>−10</m:t>
                      </m:r>
                    </m:oMath>
                  </m:oMathPara>
                </a14:m>
                <a:endParaRPr lang="en-US" dirty="0" smtClean="0"/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(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/>
                      </a:rPr>
                      <m:t>−2</m:t>
                    </m:r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b="0" i="0" smtClean="0">
                        <a:latin typeface="Cambria Math"/>
                      </a:rPr>
                      <m:t>)+(5</m:t>
                    </m:r>
                    <m:r>
                      <m:rPr>
                        <m:sty m:val="p"/>
                      </m:rPr>
                      <a:rPr lang="en-US">
                        <a:latin typeface="Cambria Math"/>
                      </a:rPr>
                      <m:t>x</m:t>
                    </m:r>
                    <m:r>
                      <a:rPr lang="en-US">
                        <a:latin typeface="Cambria Math"/>
                      </a:rPr>
                      <m:t>−10)</m:t>
                    </m:r>
                  </m:oMath>
                </a14:m>
                <a:r>
                  <a:rPr lang="en-US" dirty="0" smtClean="0"/>
                  <a:t> = 0</a:t>
                </a:r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−2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+5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−2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b="0" dirty="0" smtClean="0"/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36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600" b="1" i="1" smtClean="0">
                              <a:latin typeface="Cambria Math"/>
                            </a:rPr>
                            <m:t>𝒙</m:t>
                          </m:r>
                          <m:r>
                            <a:rPr lang="en-US" sz="3600" b="1" i="1" smtClean="0">
                              <a:latin typeface="Cambria Math"/>
                            </a:rPr>
                            <m:t>−</m:t>
                          </m:r>
                          <m:r>
                            <a:rPr lang="en-US" sz="3600" b="1" i="1" smtClean="0">
                              <a:latin typeface="Cambria Math"/>
                            </a:rPr>
                            <m:t>𝟐</m:t>
                          </m:r>
                        </m:e>
                      </m:d>
                      <m:d>
                        <m:dPr>
                          <m:ctrlPr>
                            <a:rPr lang="en-US" sz="36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3600" b="1" i="1" smtClean="0">
                              <a:latin typeface="Cambria Math"/>
                            </a:rPr>
                            <m:t>𝒙</m:t>
                          </m:r>
                          <m:r>
                            <a:rPr lang="en-US" sz="3600" b="1" i="1" smtClean="0">
                              <a:latin typeface="Cambria Math"/>
                            </a:rPr>
                            <m:t>+</m:t>
                          </m:r>
                          <m:r>
                            <a:rPr lang="en-US" sz="3600" b="1" i="1" smtClean="0">
                              <a:latin typeface="Cambria Math"/>
                            </a:rPr>
                            <m:t>𝟓</m:t>
                          </m:r>
                        </m:e>
                      </m:d>
                      <m:r>
                        <a:rPr lang="en-US" sz="3600" b="1" i="1" smtClean="0">
                          <a:latin typeface="Cambria Math"/>
                        </a:rPr>
                        <m:t>=</m:t>
                      </m:r>
                      <m:r>
                        <a:rPr lang="en-US" sz="3600" b="1" i="1" smtClean="0">
                          <a:latin typeface="Cambria Math"/>
                        </a:rPr>
                        <m:t>𝟎</m:t>
                      </m:r>
                    </m:oMath>
                  </m:oMathPara>
                </a14:m>
                <a:endParaRPr lang="en-US" sz="3600" b="1" dirty="0"/>
              </a:p>
              <a:p>
                <a:pPr marL="0" indent="0" algn="ctr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1600200"/>
                <a:ext cx="4038600" cy="4525963"/>
              </a:xfrm>
              <a:blipFill rotWithShape="1">
                <a:blip r:embed="rId8"/>
                <a:stretch>
                  <a:fillRect t="-18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1521" y="2336678"/>
            <a:ext cx="4387679" cy="3835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451521" y="1385547"/>
            <a:ext cx="438767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2"/>
                </a:solidFill>
                <a:latin typeface="+mj-lt"/>
              </a:rPr>
              <a:t>Use the graphing calculator to plot at least 4 points.  </a:t>
            </a:r>
            <a:endParaRPr lang="en-US" sz="2400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2193848"/>
            <a:ext cx="4396098" cy="3835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Oval 8"/>
          <p:cNvSpPr/>
          <p:nvPr/>
        </p:nvSpPr>
        <p:spPr>
          <a:xfrm>
            <a:off x="5516648" y="3892581"/>
            <a:ext cx="117475" cy="1460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934200" y="3887508"/>
            <a:ext cx="117475" cy="1460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297427" y="2457271"/>
            <a:ext cx="15182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  <a:latin typeface="+mj-lt"/>
              </a:rPr>
              <a:t>Where are the x-intercepts located?</a:t>
            </a:r>
            <a:endParaRPr lang="en-US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934200" y="3669268"/>
            <a:ext cx="2036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  <a:latin typeface="+mj-lt"/>
              </a:rPr>
              <a:t>(-5, 0) and (2, 0)</a:t>
            </a:r>
            <a:endParaRPr lang="en-US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08872" y="4174472"/>
            <a:ext cx="187485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  <a:latin typeface="+mj-lt"/>
              </a:rPr>
              <a:t>What is the relation between the factored form and the x-intercepts?</a:t>
            </a:r>
            <a:endParaRPr lang="en-US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6200" y="6091535"/>
            <a:ext cx="9677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2"/>
                </a:solidFill>
                <a:latin typeface="+mj-lt"/>
              </a:rPr>
              <a:t>The factors, when solved for zero, give the location of the x-intercepts.  </a:t>
            </a:r>
            <a:endParaRPr lang="en-US" sz="2400" b="1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939133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2" grpId="0" animBg="1"/>
      <p:bldP spid="10" grpId="0"/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5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95400"/>
                <a:ext cx="8229600" cy="5105400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 smtClean="0"/>
                  <a:t>To find he solution to the quadratic equation, 1)factor,  2)set each factor equal to zero, then 3)solve each factor for x.  </a:t>
                </a:r>
                <a:endParaRPr lang="en-US" i="1" dirty="0">
                  <a:latin typeface="Cambria Math"/>
                </a:endParaRPr>
              </a:p>
              <a:p>
                <a:pPr marL="0" indent="0" algn="ctr">
                  <a:buNone/>
                </a:pPr>
                <a:r>
                  <a:rPr lang="en-US" sz="2800" dirty="0" smtClean="0"/>
                  <a:t>1)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/>
                      </a:rPr>
                      <m:t>−2</m:t>
                    </m:r>
                    <m:r>
                      <a:rPr lang="en-US" b="0" i="1" smtClean="0">
                        <a:latin typeface="Cambria Math"/>
                      </a:rPr>
                      <m:t>𝑥</m:t>
                    </m:r>
                    <m:r>
                      <a:rPr lang="en-US" b="0" i="0" smtClean="0">
                        <a:latin typeface="Cambria Math"/>
                      </a:rPr>
                      <m:t>+5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/>
                      </a:rPr>
                      <m:t>x</m:t>
                    </m:r>
                    <m:r>
                      <a:rPr lang="en-US" b="0" i="0" smtClean="0">
                        <a:latin typeface="Cambria Math"/>
                      </a:rPr>
                      <m:t>−10</m:t>
                    </m:r>
                  </m:oMath>
                </a14:m>
                <a:r>
                  <a:rPr lang="en-US" dirty="0" smtClean="0"/>
                  <a:t> = 0</a:t>
                </a:r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−2</m:t>
                          </m:r>
                        </m:e>
                      </m:d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+5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b="0" dirty="0" smtClean="0"/>
              </a:p>
              <a:p>
                <a:pPr marL="0" indent="0" algn="ctr">
                  <a:buNone/>
                </a:pPr>
                <a:r>
                  <a:rPr lang="en-US" sz="2800" b="0" dirty="0" smtClean="0"/>
                  <a:t>2)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𝑥</m:t>
                        </m:r>
                        <m:r>
                          <a:rPr lang="en-US" b="0" i="1" smtClean="0">
                            <a:latin typeface="Cambria Math"/>
                          </a:rPr>
                          <m:t>−2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(</m:t>
                    </m:r>
                    <m:r>
                      <a:rPr lang="en-US" b="0" i="1" smtClean="0">
                        <a:latin typeface="Cambria Math"/>
                      </a:rPr>
                      <m:t>𝑥</m:t>
                    </m:r>
                    <m:r>
                      <a:rPr lang="en-US" b="0" i="1" smtClean="0">
                        <a:latin typeface="Cambria Math"/>
                      </a:rPr>
                      <m:t>+5)=0</m:t>
                    </m:r>
                  </m:oMath>
                </a14:m>
                <a:endParaRPr lang="en-US" dirty="0" smtClean="0"/>
              </a:p>
              <a:p>
                <a:pPr marL="0" indent="0" algn="ctr">
                  <a:buNone/>
                </a:pPr>
                <a:r>
                  <a:rPr lang="en-US" sz="2800" dirty="0" smtClean="0"/>
                  <a:t>3) </a:t>
                </a:r>
                <a:r>
                  <a:rPr lang="en-US" dirty="0" smtClean="0"/>
                  <a:t>Solve each factor for 0</a:t>
                </a:r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𝑥</m:t>
                        </m:r>
                        <m:r>
                          <a:rPr lang="en-US" i="1">
                            <a:latin typeface="Cambria Math"/>
                          </a:rPr>
                          <m:t>−2</m:t>
                        </m:r>
                      </m:e>
                    </m:d>
                    <m:r>
                      <a:rPr lang="en-US" i="1">
                        <a:latin typeface="Cambria Math"/>
                      </a:rPr>
                      <m:t>=0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(</m:t>
                    </m:r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i="1">
                        <a:latin typeface="Cambria Math"/>
                      </a:rPr>
                      <m:t>+5)=0</m:t>
                    </m:r>
                  </m:oMath>
                </a14:m>
                <a:endParaRPr lang="en-US" dirty="0"/>
              </a:p>
              <a:p>
                <a:pPr marL="0" indent="0" algn="ctr">
                  <a:buNone/>
                </a:pPr>
                <a:endParaRPr lang="en-US" sz="3600" b="1" dirty="0"/>
              </a:p>
              <a:p>
                <a:pPr marL="0" indent="0" algn="ctr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4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95400"/>
                <a:ext cx="8229600" cy="5105400"/>
              </a:xfrm>
              <a:blipFill rotWithShape="0">
                <a:blip r:embed="rId2"/>
                <a:stretch>
                  <a:fillRect l="-1111" t="-956" r="-2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95400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4400" dirty="0" smtClean="0"/>
              <a:t>The factors, when solved for zero, give the location of the x-intercepts.  </a:t>
            </a:r>
            <a:endParaRPr 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2362200" y="5237829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smtClean="0">
                <a:solidFill>
                  <a:schemeClr val="tx2"/>
                </a:solidFill>
              </a:rPr>
              <a:t>        </a:t>
            </a:r>
            <a:r>
              <a:rPr lang="en-US" sz="2400" dirty="0" smtClean="0">
                <a:solidFill>
                  <a:schemeClr val="tx2"/>
                </a:solidFill>
              </a:rPr>
              <a:t>+  </a:t>
            </a:r>
            <a:r>
              <a:rPr lang="en-US" sz="2400" smtClean="0">
                <a:solidFill>
                  <a:schemeClr val="tx2"/>
                </a:solidFill>
              </a:rPr>
              <a:t>2     +</a:t>
            </a:r>
            <a:r>
              <a:rPr lang="en-US" sz="2400" dirty="0" smtClean="0">
                <a:solidFill>
                  <a:schemeClr val="tx2"/>
                </a:solidFill>
              </a:rPr>
              <a:t>2 </a:t>
            </a:r>
            <a:endParaRPr lang="en-US" sz="2400" dirty="0">
              <a:solidFill>
                <a:schemeClr val="tx2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62500" y="5205056"/>
            <a:ext cx="220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tx2"/>
                </a:solidFill>
              </a:rPr>
              <a:t>       -  5      -5 </a:t>
            </a:r>
            <a:endParaRPr lang="en-US" sz="2400" dirty="0">
              <a:solidFill>
                <a:schemeClr val="tx2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057400" y="5871865"/>
                <a:ext cx="27432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 smtClean="0">
                    <a:solidFill>
                      <a:schemeClr val="tx2"/>
                    </a:solidFill>
                  </a:rPr>
                  <a:t>           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solidFill>
                          <a:schemeClr val="tx2"/>
                        </a:solidFill>
                        <a:latin typeface="Cambria Math"/>
                      </a:rPr>
                      <m:t>𝒙</m:t>
                    </m:r>
                  </m:oMath>
                </a14:m>
                <a:r>
                  <a:rPr lang="en-US" sz="3200" b="1" dirty="0" smtClean="0">
                    <a:solidFill>
                      <a:schemeClr val="tx2"/>
                    </a:solidFill>
                  </a:rPr>
                  <a:t> =  2</a:t>
                </a:r>
                <a:endParaRPr lang="en-US" sz="32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7400" y="5871865"/>
                <a:ext cx="2743200" cy="584775"/>
              </a:xfrm>
              <a:prstGeom prst="rect">
                <a:avLst/>
              </a:prstGeom>
              <a:blipFill rotWithShape="1">
                <a:blip r:embed="rId7"/>
                <a:stretch>
                  <a:fillRect t="-13542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4343400" y="5892225"/>
                <a:ext cx="274320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b="1" dirty="0" smtClean="0">
                    <a:solidFill>
                      <a:schemeClr val="tx2"/>
                    </a:solidFill>
                  </a:rPr>
                  <a:t>           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solidFill>
                          <a:schemeClr val="tx2"/>
                        </a:solidFill>
                        <a:latin typeface="Cambria Math"/>
                      </a:rPr>
                      <m:t>𝒙</m:t>
                    </m:r>
                  </m:oMath>
                </a14:m>
                <a:r>
                  <a:rPr lang="en-US" sz="3200" b="1" dirty="0" smtClean="0">
                    <a:solidFill>
                      <a:schemeClr val="tx2"/>
                    </a:solidFill>
                  </a:rPr>
                  <a:t> =  -5</a:t>
                </a:r>
                <a:endParaRPr lang="en-US" sz="3200" b="1" dirty="0">
                  <a:solidFill>
                    <a:schemeClr val="tx2"/>
                  </a:solidFill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3400" y="5892225"/>
                <a:ext cx="2743200" cy="584775"/>
              </a:xfrm>
              <a:prstGeom prst="rect">
                <a:avLst/>
              </a:prstGeom>
              <a:blipFill rotWithShape="1">
                <a:blip r:embed="rId8"/>
                <a:stretch>
                  <a:fillRect t="-13542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Connector 9"/>
          <p:cNvCxnSpPr/>
          <p:nvPr/>
        </p:nvCxnSpPr>
        <p:spPr>
          <a:xfrm>
            <a:off x="2667000" y="5699494"/>
            <a:ext cx="16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5181600" y="5668953"/>
            <a:ext cx="1600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6781800" y="2362200"/>
                <a:ext cx="2057400" cy="21236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 smtClean="0">
                    <a:solidFill>
                      <a:schemeClr val="tx2"/>
                    </a:solidFill>
                    <a:latin typeface="+mj-lt"/>
                  </a:rPr>
                  <a:t>The solution to the quadratic equation is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600" b="1" i="1" u="sng" smtClean="0">
                          <a:solidFill>
                            <a:schemeClr val="tx2"/>
                          </a:solidFill>
                          <a:latin typeface="Cambria Math"/>
                        </a:rPr>
                        <m:t>{−</m:t>
                      </m:r>
                      <m:r>
                        <a:rPr lang="en-US" sz="3600" b="1" i="1" u="sng" smtClean="0">
                          <a:solidFill>
                            <a:schemeClr val="tx2"/>
                          </a:solidFill>
                          <a:latin typeface="Cambria Math"/>
                        </a:rPr>
                        <m:t>𝟓</m:t>
                      </m:r>
                      <m:r>
                        <a:rPr lang="en-US" sz="3600" b="1" i="1" u="sng" smtClean="0">
                          <a:solidFill>
                            <a:schemeClr val="tx2"/>
                          </a:solidFill>
                          <a:latin typeface="Cambria Math"/>
                        </a:rPr>
                        <m:t>, </m:t>
                      </m:r>
                      <m:r>
                        <a:rPr lang="en-US" sz="3600" b="1" i="1" u="sng" smtClean="0">
                          <a:solidFill>
                            <a:schemeClr val="tx2"/>
                          </a:solidFill>
                          <a:latin typeface="Cambria Math"/>
                        </a:rPr>
                        <m:t>𝟐</m:t>
                      </m:r>
                      <m:r>
                        <a:rPr lang="en-US" sz="3600" b="1" i="1" u="sng" smtClean="0">
                          <a:solidFill>
                            <a:schemeClr val="tx2"/>
                          </a:solidFill>
                          <a:latin typeface="Cambria Math"/>
                        </a:rPr>
                        <m:t>}</m:t>
                      </m:r>
                    </m:oMath>
                  </m:oMathPara>
                </a14:m>
                <a:endParaRPr lang="en-US" sz="3600" b="1" u="sng" dirty="0">
                  <a:solidFill>
                    <a:schemeClr val="tx2"/>
                  </a:solidFill>
                  <a:latin typeface="+mj-lt"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1800" y="2362200"/>
                <a:ext cx="2057400" cy="2123658"/>
              </a:xfrm>
              <a:prstGeom prst="rect">
                <a:avLst/>
              </a:prstGeom>
              <a:blipFill rotWithShape="1">
                <a:blip r:embed="rId10"/>
                <a:stretch>
                  <a:fillRect l="-4748" t="-2299" r="-8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1457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Solving Quadratic Equations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Both methods, </a:t>
            </a:r>
            <a:r>
              <a:rPr lang="en-US" b="1" u="sng" dirty="0" smtClean="0"/>
              <a:t>factoring</a:t>
            </a:r>
            <a:r>
              <a:rPr lang="en-US" dirty="0" smtClean="0"/>
              <a:t> and </a:t>
            </a:r>
            <a:r>
              <a:rPr lang="en-US" b="1" u="sng" dirty="0" smtClean="0"/>
              <a:t>graphing</a:t>
            </a:r>
            <a:r>
              <a:rPr lang="en-US" dirty="0" smtClean="0"/>
              <a:t>, can be used to solve quadratic equations.  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There several ways we can describe the </a:t>
            </a:r>
            <a:r>
              <a:rPr lang="en-US" dirty="0" smtClean="0"/>
              <a:t>solutions to quadratics.  </a:t>
            </a:r>
            <a:r>
              <a:rPr lang="en-US" dirty="0"/>
              <a:t>The following words may be used when asked to find the solution to a quadratic equation: </a:t>
            </a:r>
            <a:endParaRPr lang="en-US" dirty="0" smtClean="0"/>
          </a:p>
          <a:p>
            <a:pPr marL="457200" indent="-457200" algn="ctr">
              <a:buFont typeface="+mj-lt"/>
              <a:buAutoNum type="arabicPeriod"/>
            </a:pPr>
            <a:r>
              <a:rPr lang="en-US" sz="2800" b="1" u="sng" dirty="0" smtClean="0"/>
              <a:t>X-intercepts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en-US" sz="2800" b="1" u="sng" dirty="0" smtClean="0"/>
              <a:t>Solutions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en-US" sz="2800" b="1" u="sng" dirty="0" smtClean="0"/>
              <a:t>Roots</a:t>
            </a:r>
          </a:p>
          <a:p>
            <a:pPr marL="457200" indent="-457200" algn="ctr">
              <a:buFont typeface="+mj-lt"/>
              <a:buAutoNum type="arabicPeriod"/>
            </a:pPr>
            <a:r>
              <a:rPr lang="en-US" sz="2800" b="1" u="sng" dirty="0" smtClean="0"/>
              <a:t>Zeros</a:t>
            </a:r>
            <a:endParaRPr lang="en-US" sz="2800" b="1" u="sng" dirty="0"/>
          </a:p>
        </p:txBody>
      </p:sp>
    </p:spTree>
    <p:extLst>
      <p:ext uri="{BB962C8B-B14F-4D97-AF65-F5344CB8AC3E}">
        <p14:creationId xmlns:p14="http://schemas.microsoft.com/office/powerpoint/2010/main" val="1481258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>
              <a:xfrm>
                <a:off x="304800" y="0"/>
                <a:ext cx="8382000" cy="1600200"/>
              </a:xfrm>
            </p:spPr>
            <p:txBody>
              <a:bodyPr/>
              <a:lstStyle/>
              <a:p>
                <a:pPr>
                  <a:lnSpc>
                    <a:spcPct val="100000"/>
                  </a:lnSpc>
                </a:pPr>
                <a:r>
                  <a:rPr lang="en-US" sz="4000" dirty="0">
                    <a:effectLst/>
                  </a:rPr>
                  <a:t>F</a:t>
                </a:r>
                <a:r>
                  <a:rPr lang="en-US" sz="4000" dirty="0" smtClean="0">
                    <a:effectLst/>
                  </a:rPr>
                  <a:t>ind the solution to </a:t>
                </a:r>
                <a14:m>
                  <m:oMath xmlns:m="http://schemas.openxmlformats.org/officeDocument/2006/math">
                    <m:r>
                      <a:rPr lang="en-US" sz="4000" i="1">
                        <a:effectLst/>
                        <a:latin typeface="Cambria Math"/>
                      </a:rPr>
                      <m:t>𝑦</m:t>
                    </m:r>
                    <m:r>
                      <a:rPr lang="en-US" sz="4000" i="1">
                        <a:effectLst/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i="1">
                            <a:effectLst/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4000" i="1">
                            <a:effectLst/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4000" i="1">
                        <a:effectLst/>
                        <a:latin typeface="Cambria Math"/>
                      </a:rPr>
                      <m:t>+3</m:t>
                    </m:r>
                    <m:r>
                      <a:rPr lang="en-US" sz="4000" i="1">
                        <a:effectLst/>
                        <a:latin typeface="Cambria Math"/>
                      </a:rPr>
                      <m:t>𝑥</m:t>
                    </m:r>
                    <m:r>
                      <a:rPr lang="en-US" sz="4000" b="0" i="1" smtClean="0">
                        <a:effectLst/>
                        <a:latin typeface="Cambria Math"/>
                      </a:rPr>
                      <m:t>−4</m:t>
                    </m:r>
                  </m:oMath>
                </a14:m>
                <a:r>
                  <a:rPr lang="en-US" sz="4000" dirty="0">
                    <a:effectLst/>
                  </a:rPr>
                  <a:t>  </a:t>
                </a:r>
                <a:r>
                  <a:rPr lang="en-US" sz="4000" dirty="0" smtClean="0">
                    <a:effectLst/>
                  </a:rPr>
                  <a:t>by factoring and graphing.</a:t>
                </a:r>
                <a:endParaRPr lang="en-US" sz="4000" dirty="0"/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04800" y="0"/>
                <a:ext cx="8382000" cy="1600200"/>
              </a:xfrm>
              <a:blipFill rotWithShape="1">
                <a:blip r:embed="rId2"/>
                <a:stretch>
                  <a:fillRect l="-1818" b="-1597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idx="1"/>
              </p:nvPr>
            </p:nvSpPr>
            <p:spPr>
              <a:xfrm>
                <a:off x="304800" y="1600200"/>
                <a:ext cx="4038600" cy="4525963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𝑦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=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/>
                        </a:rPr>
                        <m:t>4</m:t>
                      </m:r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/>
                        </a:rPr>
                        <m:t>x</m:t>
                      </m:r>
                      <m:r>
                        <a:rPr lang="en-US" b="0" i="0" smtClean="0">
                          <a:latin typeface="Cambria Math"/>
                        </a:rPr>
                        <m:t>−4</m:t>
                      </m:r>
                    </m:oMath>
                  </m:oMathPara>
                </a14:m>
                <a:endParaRPr lang="en-US" dirty="0" smtClean="0"/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b="0" i="1" smtClean="0">
                            <a:latin typeface="Cambria Math"/>
                          </a:rPr>
                          <m:t>4</m:t>
                        </m:r>
                        <m:r>
                          <a:rPr lang="en-US" i="1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b="0" i="0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b="0" i="0" smtClean="0">
                        <a:latin typeface="Cambria Math"/>
                      </a:rPr>
                      <m:t>(</m:t>
                    </m:r>
                    <m:r>
                      <m:rPr>
                        <m:sty m:val="p"/>
                      </m:rPr>
                      <a:rPr lang="en-US">
                        <a:latin typeface="Cambria Math"/>
                      </a:rPr>
                      <m:t>x</m:t>
                    </m:r>
                    <m:r>
                      <a:rPr lang="en-US">
                        <a:latin typeface="Cambria Math"/>
                      </a:rPr>
                      <m:t>−4)</m:t>
                    </m:r>
                  </m:oMath>
                </a14:m>
                <a:r>
                  <a:rPr lang="en-US" dirty="0" smtClean="0"/>
                  <a:t> = 0</a:t>
                </a:r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4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latin typeface="Cambria Math"/>
                        </a:rPr>
                        <m:t>1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4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b="0" dirty="0" smtClean="0"/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4</m:t>
                          </m:r>
                        </m:e>
                      </m:d>
                      <m:d>
                        <m:d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1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r>
                  <a:rPr lang="en-US" b="0" dirty="0" smtClean="0"/>
                  <a:t/>
                </a:r>
                <a:br>
                  <a:rPr lang="en-US" b="0" dirty="0" smtClean="0"/>
                </a:br>
                <a:endParaRPr lang="en-US" dirty="0" smtClean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𝑥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i="1">
                            <a:latin typeface="Cambria Math"/>
                          </a:rPr>
                          <m:t>4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𝑥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=0</m:t>
                    </m:r>
                  </m:oMath>
                </a14:m>
                <a:endParaRPr lang="en-US" dirty="0" smtClean="0"/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/>
                      </a:rPr>
                      <m:t>𝒙</m:t>
                    </m:r>
                    <m:r>
                      <a:rPr lang="en-US" sz="3200" b="1" i="1" smtClean="0">
                        <a:latin typeface="Cambria Math"/>
                      </a:rPr>
                      <m:t>=−</m:t>
                    </m:r>
                    <m:r>
                      <a:rPr lang="en-US" sz="3200" b="1" i="1" smtClean="0">
                        <a:latin typeface="Cambria Math"/>
                      </a:rPr>
                      <m:t>𝟒</m:t>
                    </m:r>
                  </m:oMath>
                </a14:m>
                <a:r>
                  <a:rPr lang="en-US" sz="3200" b="1" dirty="0" smtClean="0"/>
                  <a:t> and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/>
                      </a:rPr>
                      <m:t>𝒙</m:t>
                    </m:r>
                    <m:r>
                      <a:rPr lang="en-US" sz="3200" b="1" i="1" smtClean="0">
                        <a:latin typeface="Cambria Math"/>
                      </a:rPr>
                      <m:t>=</m:t>
                    </m:r>
                    <m:r>
                      <a:rPr lang="en-US" sz="3200" b="1" i="1" smtClean="0">
                        <a:latin typeface="Cambria Math"/>
                      </a:rPr>
                      <m:t>𝟏</m:t>
                    </m:r>
                  </m:oMath>
                </a14:m>
                <a:endParaRPr lang="en-US" sz="3200" b="1" dirty="0" smtClean="0"/>
              </a:p>
              <a:p>
                <a:pPr marL="0" indent="0" algn="ctr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4800" y="1600200"/>
                <a:ext cx="4038600" cy="4525963"/>
              </a:xfrm>
              <a:blipFill rotWithShape="0">
                <a:blip r:embed="rId3"/>
                <a:stretch>
                  <a:fillRect b="-17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811" y="1676400"/>
            <a:ext cx="4794331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762000" y="5029200"/>
                <a:ext cx="1447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latin typeface="Cambria Math"/>
                        </a:rPr>
                        <m:t>4        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0" i="1" smtClean="0">
                          <a:latin typeface="Cambria Math"/>
                        </a:rPr>
                        <m:t>4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5029200"/>
                <a:ext cx="1447800" cy="369332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3124200" y="5029200"/>
                <a:ext cx="1447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/>
                        </a:rPr>
                        <m:t>1     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/>
                        </a:rPr>
                        <m:t>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4200" y="5029200"/>
                <a:ext cx="1447800" cy="369332"/>
              </a:xfrm>
              <a:prstGeom prst="rect">
                <a:avLst/>
              </a:prstGeom>
              <a:blipFill rotWithShape="0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Connector 6"/>
          <p:cNvCxnSpPr/>
          <p:nvPr/>
        </p:nvCxnSpPr>
        <p:spPr>
          <a:xfrm>
            <a:off x="533400" y="5398532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2566555" y="5398532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0810" y="1693307"/>
            <a:ext cx="4794331" cy="4219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>
          <a:xfrm>
            <a:off x="6781800" y="3740181"/>
            <a:ext cx="117475" cy="1460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749925" y="3733800"/>
            <a:ext cx="117475" cy="1460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7315200" y="2514600"/>
            <a:ext cx="15182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  <a:latin typeface="+mj-lt"/>
              </a:rPr>
              <a:t>Where are the x-intercepts located?</a:t>
            </a:r>
            <a:endParaRPr lang="en-US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58000" y="4114800"/>
            <a:ext cx="2036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  <a:latin typeface="+mj-lt"/>
              </a:rPr>
              <a:t>(-4, 0) and (1, 0)</a:t>
            </a:r>
            <a:endParaRPr lang="en-US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90600" y="6096000"/>
            <a:ext cx="746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chemeClr val="tx2"/>
                </a:solidFill>
                <a:latin typeface="+mj-lt"/>
              </a:rPr>
              <a:t>The solution is {-4, </a:t>
            </a:r>
            <a:r>
              <a:rPr lang="en-US" sz="2800" b="1" dirty="0">
                <a:solidFill>
                  <a:schemeClr val="tx2"/>
                </a:solidFill>
                <a:latin typeface="+mj-lt"/>
              </a:rPr>
              <a:t>1</a:t>
            </a:r>
            <a:r>
              <a:rPr lang="en-US" sz="2800" b="1" dirty="0" smtClean="0">
                <a:solidFill>
                  <a:schemeClr val="tx2"/>
                </a:solidFill>
                <a:latin typeface="+mj-lt"/>
              </a:rPr>
              <a:t>}</a:t>
            </a:r>
            <a:endParaRPr lang="en-US" sz="2800" b="1" dirty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20844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2" grpId="0" animBg="1"/>
      <p:bldP spid="9" grpId="0" animBg="1"/>
      <p:bldP spid="10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>
              <a:xfrm>
                <a:off x="457200" y="304800"/>
                <a:ext cx="8229600" cy="1066800"/>
              </a:xfrm>
            </p:spPr>
            <p:txBody>
              <a:bodyPr/>
              <a:lstStyle/>
              <a:p>
                <a:pPr>
                  <a:lnSpc>
                    <a:spcPct val="100000"/>
                  </a:lnSpc>
                </a:pPr>
                <a:r>
                  <a:rPr lang="en-US" sz="4000" dirty="0" smtClean="0">
                    <a:effectLst/>
                  </a:rPr>
                  <a:t>Find the solution to </a:t>
                </a:r>
                <a:r>
                  <a:rPr lang="en-US" sz="4000" i="1" dirty="0" smtClean="0">
                    <a:effectLst/>
                  </a:rPr>
                  <a:t/>
                </a:r>
                <a:br>
                  <a:rPr lang="en-US" sz="4000" i="1" dirty="0" smtClean="0">
                    <a:effectLst/>
                  </a:rPr>
                </a:br>
                <a14:m>
                  <m:oMath xmlns:m="http://schemas.openxmlformats.org/officeDocument/2006/math">
                    <m:r>
                      <a:rPr lang="en-US" sz="4000" i="1">
                        <a:effectLst/>
                        <a:latin typeface="Cambria Math"/>
                      </a:rPr>
                      <m:t>𝑦</m:t>
                    </m:r>
                    <m:r>
                      <a:rPr lang="en-US" sz="4000" i="1">
                        <a:effectLst/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4000" i="1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000" i="1">
                            <a:effectLst/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4000" i="1">
                            <a:effectLst/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4000" b="0" i="1" smtClean="0">
                        <a:effectLst/>
                        <a:latin typeface="Cambria Math"/>
                      </a:rPr>
                      <m:t>−12</m:t>
                    </m:r>
                    <m:r>
                      <a:rPr lang="en-US" sz="4000" i="1">
                        <a:effectLst/>
                        <a:latin typeface="Cambria Math"/>
                      </a:rPr>
                      <m:t>𝑥</m:t>
                    </m:r>
                    <m:r>
                      <a:rPr lang="en-US" sz="4000" b="0" i="1" smtClean="0">
                        <a:effectLst/>
                        <a:latin typeface="Cambria Math"/>
                      </a:rPr>
                      <m:t>+35</m:t>
                    </m:r>
                  </m:oMath>
                </a14:m>
                <a:r>
                  <a:rPr lang="en-US" sz="4000" dirty="0" smtClean="0">
                    <a:effectLst/>
                  </a:rPr>
                  <a:t> by graphing.</a:t>
                </a:r>
                <a:endParaRPr lang="en-US" sz="4000" dirty="0"/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457200" y="304800"/>
                <a:ext cx="8229600" cy="1066800"/>
              </a:xfrm>
              <a:blipFill rotWithShape="1">
                <a:blip r:embed="rId2"/>
                <a:stretch>
                  <a:fillRect t="-34286" b="-2514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47800"/>
            <a:ext cx="5230179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022664" y="1447800"/>
            <a:ext cx="28719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  <a:latin typeface="+mj-lt"/>
              </a:rPr>
              <a:t>Where are the x-intercepts located?</a:t>
            </a:r>
            <a:endParaRPr lang="en-US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16782" y="2438400"/>
            <a:ext cx="2036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  <a:latin typeface="+mj-lt"/>
              </a:rPr>
              <a:t>(5, 0) and (7, 0)</a:t>
            </a:r>
            <a:endParaRPr lang="en-US" b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50" y="1447800"/>
            <a:ext cx="5246029" cy="462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>
          <a:xfrm>
            <a:off x="4724400" y="3740181"/>
            <a:ext cx="117475" cy="1460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67200" y="3733800"/>
            <a:ext cx="117475" cy="14601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6116782" y="3087469"/>
            <a:ext cx="28719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tx2"/>
                </a:solidFill>
                <a:latin typeface="+mj-lt"/>
              </a:rPr>
              <a:t>What are the solutions?</a:t>
            </a:r>
            <a:endParaRPr lang="en-US" b="1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563591" y="3752850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tx2"/>
                </a:solidFill>
              </a:rPr>
              <a:t>{5, 7}</a:t>
            </a:r>
            <a:endParaRPr lang="en-US" sz="4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56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2" grpId="0" animBg="1"/>
      <p:bldP spid="9" grpId="0" animBg="1"/>
      <p:bldP spid="19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/>
              <p:cNvSpPr>
                <a:spLocks noGrp="1"/>
              </p:cNvSpPr>
              <p:nvPr>
                <p:ph type="title"/>
              </p:nvPr>
            </p:nvSpPr>
            <p:spPr>
              <a:xfrm>
                <a:off x="381000" y="0"/>
                <a:ext cx="8305800" cy="1600200"/>
              </a:xfrm>
            </p:spPr>
            <p:txBody>
              <a:bodyPr/>
              <a:lstStyle/>
              <a:p>
                <a:pPr>
                  <a:lnSpc>
                    <a:spcPct val="100000"/>
                  </a:lnSpc>
                </a:pPr>
                <a:r>
                  <a:rPr lang="en-US" sz="4400" dirty="0" smtClean="0">
                    <a:effectLst/>
                  </a:rPr>
                  <a:t>Find the solution to </a:t>
                </a:r>
                <a:r>
                  <a:rPr lang="en-US" sz="4400" i="1" dirty="0" smtClean="0">
                    <a:effectLst/>
                    <a:latin typeface="Cambria Math"/>
                  </a:rPr>
                  <a:t/>
                </a:r>
                <a:br>
                  <a:rPr lang="en-US" sz="4400" i="1" dirty="0" smtClean="0">
                    <a:effectLst/>
                    <a:latin typeface="Cambria Math"/>
                  </a:rPr>
                </a:br>
                <a14:m>
                  <m:oMath xmlns:m="http://schemas.openxmlformats.org/officeDocument/2006/math">
                    <m:r>
                      <a:rPr lang="en-US" sz="4400" i="1">
                        <a:effectLst/>
                        <a:latin typeface="Cambria Math"/>
                      </a:rPr>
                      <m:t>𝑦</m:t>
                    </m:r>
                    <m:r>
                      <a:rPr lang="en-US" sz="4400" i="1">
                        <a:effectLst/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4400" i="1"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4400" i="1">
                            <a:effectLst/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4400" i="1">
                            <a:effectLst/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4400" i="1">
                        <a:effectLst/>
                        <a:latin typeface="Cambria Math"/>
                      </a:rPr>
                      <m:t>+</m:t>
                    </m:r>
                    <m:r>
                      <a:rPr lang="en-US" sz="4400" b="0" i="1" smtClean="0">
                        <a:effectLst/>
                        <a:latin typeface="Cambria Math"/>
                      </a:rPr>
                      <m:t>8</m:t>
                    </m:r>
                    <m:r>
                      <a:rPr lang="en-US" sz="4400" i="1">
                        <a:effectLst/>
                        <a:latin typeface="Cambria Math"/>
                      </a:rPr>
                      <m:t>𝑥</m:t>
                    </m:r>
                    <m:r>
                      <a:rPr lang="en-US" sz="4400" b="0" i="1" smtClean="0">
                        <a:effectLst/>
                        <a:latin typeface="Cambria Math"/>
                      </a:rPr>
                      <m:t>+15</m:t>
                    </m:r>
                  </m:oMath>
                </a14:m>
                <a:r>
                  <a:rPr lang="en-US" sz="4400" dirty="0">
                    <a:effectLst/>
                  </a:rPr>
                  <a:t>  </a:t>
                </a:r>
                <a:r>
                  <a:rPr lang="en-US" sz="4400" dirty="0" smtClean="0">
                    <a:effectLst/>
                  </a:rPr>
                  <a:t>by factoring.</a:t>
                </a:r>
                <a:endParaRPr lang="en-US" sz="4400" dirty="0"/>
              </a:p>
            </p:txBody>
          </p:sp>
        </mc:Choice>
        <mc:Fallback xmlns="">
          <p:sp>
            <p:nvSpPr>
              <p:cNvPr id="2" name="Title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81000" y="0"/>
                <a:ext cx="8305800" cy="1600200"/>
              </a:xfrm>
              <a:blipFill rotWithShape="1">
                <a:blip r:embed="rId2"/>
                <a:stretch>
                  <a:fillRect b="-182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5"/>
              <p:cNvSpPr>
                <a:spLocks noGrp="1"/>
              </p:cNvSpPr>
              <p:nvPr>
                <p:ph idx="1"/>
              </p:nvPr>
            </p:nvSpPr>
            <p:spPr>
              <a:xfrm>
                <a:off x="2743200" y="1600200"/>
                <a:ext cx="4038600" cy="4525963"/>
              </a:xfrm>
            </p:spPr>
            <p:txBody>
              <a:bodyPr>
                <a:normAutofit/>
              </a:bodyPr>
              <a:lstStyle/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𝑦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=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b="0" i="1" smtClean="0"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/>
                        </a:rPr>
                        <m:t>+5</m:t>
                      </m:r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  <m:r>
                        <a:rPr lang="en-US" b="0" i="0" smtClean="0">
                          <a:latin typeface="Cambria Math"/>
                        </a:rPr>
                        <m:t>+3</m:t>
                      </m:r>
                      <m:r>
                        <m:rPr>
                          <m:sty m:val="p"/>
                        </m:rPr>
                        <a:rPr lang="en-US" b="0" i="0" smtClean="0">
                          <a:latin typeface="Cambria Math"/>
                        </a:rPr>
                        <m:t>x</m:t>
                      </m:r>
                      <m:r>
                        <a:rPr lang="en-US" b="0" i="0" smtClean="0">
                          <a:latin typeface="Cambria Math"/>
                        </a:rPr>
                        <m:t>+15</m:t>
                      </m:r>
                    </m:oMath>
                  </m:oMathPara>
                </a14:m>
                <a:endParaRPr lang="en-US" dirty="0" smtClean="0"/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(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/>
                      </a:rPr>
                      <m:t>+5</m:t>
                    </m:r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b="0" i="0" smtClean="0">
                        <a:latin typeface="Cambria Math"/>
                      </a:rPr>
                      <m:t>)+(3</m:t>
                    </m:r>
                    <m:r>
                      <m:rPr>
                        <m:sty m:val="p"/>
                      </m:rPr>
                      <a:rPr lang="en-US">
                        <a:latin typeface="Cambria Math"/>
                      </a:rPr>
                      <m:t>x</m:t>
                    </m:r>
                    <m:r>
                      <a:rPr lang="en-US" b="0" i="0" smtClean="0">
                        <a:latin typeface="Cambria Math"/>
                      </a:rPr>
                      <m:t>+15</m:t>
                    </m:r>
                    <m:r>
                      <a:rPr lang="en-US">
                        <a:latin typeface="Cambria Math"/>
                      </a:rPr>
                      <m:t>)</m:t>
                    </m:r>
                  </m:oMath>
                </a14:m>
                <a:r>
                  <a:rPr lang="en-US" dirty="0" smtClean="0"/>
                  <a:t> = 0</a:t>
                </a:r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𝑥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+5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+3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+5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b="0" dirty="0" smtClean="0"/>
              </a:p>
              <a:p>
                <a:pPr marL="0" indent="0" algn="ctr">
                  <a:buNone/>
                </a:pPr>
                <a:endParaRPr lang="en-US" dirty="0" smtClean="0"/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+5</m:t>
                          </m:r>
                        </m:e>
                      </m:d>
                      <m:d>
                        <m:d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/>
                            </a:rPr>
                            <m:t>+3</m:t>
                          </m:r>
                        </m:e>
                      </m:d>
                      <m:r>
                        <a:rPr lang="en-US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r>
                  <a:rPr lang="en-US" b="0" dirty="0" smtClean="0"/>
                  <a:t/>
                </a:r>
                <a:br>
                  <a:rPr lang="en-US" b="0" dirty="0" smtClean="0"/>
                </a:br>
                <a:endParaRPr lang="en-US" dirty="0" smtClean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𝑥</m:t>
                        </m:r>
                        <m:r>
                          <a:rPr lang="en-US" b="0" i="1" smtClean="0">
                            <a:latin typeface="Cambria Math"/>
                          </a:rPr>
                          <m:t>+5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lang="en-US" dirty="0" smtClean="0"/>
                  <a:t> and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/>
                          </a:rPr>
                          <m:t>𝑥</m:t>
                        </m:r>
                        <m:r>
                          <a:rPr lang="en-US" b="0" i="1" smtClean="0">
                            <a:latin typeface="Cambria Math"/>
                          </a:rPr>
                          <m:t>+3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=0</m:t>
                    </m:r>
                  </m:oMath>
                </a14:m>
                <a:endParaRPr lang="en-US" dirty="0" smtClean="0"/>
              </a:p>
              <a:p>
                <a:pPr marL="0" indent="0" algn="ctr">
                  <a:buNone/>
                </a:pPr>
                <a:endParaRPr lang="en-US" dirty="0"/>
              </a:p>
              <a:p>
                <a:pPr marL="0" indent="0" algn="ctr">
                  <a:buNone/>
                </a:pP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/>
                      </a:rPr>
                      <m:t>𝒙</m:t>
                    </m:r>
                    <m:r>
                      <a:rPr lang="en-US" sz="3200" b="1" i="1" smtClean="0">
                        <a:latin typeface="Cambria Math"/>
                      </a:rPr>
                      <m:t>=−</m:t>
                    </m:r>
                    <m:r>
                      <a:rPr lang="en-US" sz="3200" b="1" i="1" smtClean="0">
                        <a:latin typeface="Cambria Math"/>
                      </a:rPr>
                      <m:t>𝟓</m:t>
                    </m:r>
                  </m:oMath>
                </a14:m>
                <a:r>
                  <a:rPr lang="en-US" sz="3200" b="1" dirty="0" smtClean="0"/>
                  <a:t> and </a:t>
                </a:r>
                <a14:m>
                  <m:oMath xmlns:m="http://schemas.openxmlformats.org/officeDocument/2006/math">
                    <m:r>
                      <a:rPr lang="en-US" sz="3200" b="1" i="1" smtClean="0">
                        <a:latin typeface="Cambria Math"/>
                      </a:rPr>
                      <m:t>𝒙</m:t>
                    </m:r>
                    <m:r>
                      <a:rPr lang="en-US" sz="3200" b="1" i="1" smtClean="0">
                        <a:latin typeface="Cambria Math"/>
                      </a:rPr>
                      <m:t>=−</m:t>
                    </m:r>
                    <m:r>
                      <a:rPr lang="en-US" sz="3200" b="1" i="1" smtClean="0">
                        <a:latin typeface="Cambria Math"/>
                      </a:rPr>
                      <m:t>𝟑</m:t>
                    </m:r>
                  </m:oMath>
                </a14:m>
                <a:endParaRPr lang="en-US" sz="3200" b="1" dirty="0" smtClean="0"/>
              </a:p>
              <a:p>
                <a:pPr marL="0" indent="0" algn="ctr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6" name="Content Placeholder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743200" y="1600200"/>
                <a:ext cx="4038600" cy="4525963"/>
              </a:xfrm>
              <a:blipFill rotWithShape="0">
                <a:blip r:embed="rId3"/>
                <a:stretch>
                  <a:fillRect b="-17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Box 2"/>
              <p:cNvSpPr txBox="1"/>
              <p:nvPr/>
            </p:nvSpPr>
            <p:spPr>
              <a:xfrm>
                <a:off x="3276600" y="5029200"/>
                <a:ext cx="1447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>
                          <a:latin typeface="Cambria Math"/>
                        </a:rPr>
                        <m:t>−</m:t>
                      </m:r>
                      <m:r>
                        <a:rPr lang="en-US" b="0" i="1" smtClean="0">
                          <a:latin typeface="Cambria Math"/>
                        </a:rPr>
                        <m:t>  5       −5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6600" y="5029200"/>
                <a:ext cx="1447800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5410200" y="5029200"/>
                <a:ext cx="1447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/>
                        </a:rPr>
                        <m:t>−</m:t>
                      </m:r>
                      <m:r>
                        <a:rPr lang="en-US" b="0" i="1" smtClean="0">
                          <a:latin typeface="Cambria Math"/>
                        </a:rPr>
                        <m:t>  3      −3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0" y="5029200"/>
                <a:ext cx="1447800" cy="36933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Straight Connector 6"/>
          <p:cNvCxnSpPr/>
          <p:nvPr/>
        </p:nvCxnSpPr>
        <p:spPr>
          <a:xfrm>
            <a:off x="2971800" y="5398532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004955" y="5398532"/>
            <a:ext cx="1524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962400" y="5845314"/>
            <a:ext cx="2133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tx2"/>
                </a:solidFill>
              </a:rPr>
              <a:t>{-5, -3}</a:t>
            </a:r>
            <a:endParaRPr lang="en-US" sz="40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56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1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xecutive">
  <a:themeElements>
    <a:clrScheme name="Executive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Executi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xecu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version>
  <revision id="1.1.53290.0"/>
</version>
</file>

<file path=customXml/itemProps1.xml><?xml version="1.0" encoding="utf-8"?>
<ds:datastoreItem xmlns:ds="http://schemas.openxmlformats.org/officeDocument/2006/customXml" ds:itemID="{AF5FA62F-8546-4FE4-9C7D-A7456FB866F3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384</TotalTime>
  <Words>582</Words>
  <Application>Microsoft Office PowerPoint</Application>
  <PresentationFormat>On-screen Show (4:3)</PresentationFormat>
  <Paragraphs>142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Cambria Math</vt:lpstr>
      <vt:lpstr>Century Gothic</vt:lpstr>
      <vt:lpstr>Courier New</vt:lpstr>
      <vt:lpstr>Franklin Gothic Demi</vt:lpstr>
      <vt:lpstr>Palatino Linotype</vt:lpstr>
      <vt:lpstr>Times New Roman</vt:lpstr>
      <vt:lpstr>Executive</vt:lpstr>
      <vt:lpstr>Solving Quadratic Equations</vt:lpstr>
      <vt:lpstr>What is a Quadratic Equation?</vt:lpstr>
      <vt:lpstr>Quadratic Equations</vt:lpstr>
      <vt:lpstr>Factor y=x^2+3x-10.  Then plot the x-intercepts using a calculator.</vt:lpstr>
      <vt:lpstr>The factors, when solved for zero, give the location of the x-intercepts.  </vt:lpstr>
      <vt:lpstr>Solving Quadratic Equations</vt:lpstr>
      <vt:lpstr>Find the solution to y=x^2+3x-4  by factoring and graphing.</vt:lpstr>
      <vt:lpstr>Find the solution to  y=x^2-12x+35 by graphing.</vt:lpstr>
      <vt:lpstr>Find the solution to  y=x^2+8x+15  by factoring.</vt:lpstr>
      <vt:lpstr>Given the solution, {-4, 2}, what is the quadratic equation.</vt:lpstr>
      <vt:lpstr>Given the graph, what is the quadratic equation.</vt:lpstr>
      <vt:lpstr>Where else can roots be found?</vt:lpstr>
      <vt:lpstr>Find the solution to y=3x-6  by factoring and graphing.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Solving Quadratic Equations</dc:title>
  <dc:creator>Tammy L. Wallace (tlwallace)</dc:creator>
  <cp:lastModifiedBy>Michele Roan</cp:lastModifiedBy>
  <cp:revision>27</cp:revision>
  <dcterms:created xsi:type="dcterms:W3CDTF">2014-08-11T12:48:49Z</dcterms:created>
  <dcterms:modified xsi:type="dcterms:W3CDTF">2016-05-03T12:42:32Z</dcterms:modified>
</cp:coreProperties>
</file>